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81" r:id="rId2"/>
    <p:sldId id="305" r:id="rId3"/>
    <p:sldId id="318" r:id="rId4"/>
    <p:sldId id="364" r:id="rId5"/>
    <p:sldId id="319" r:id="rId6"/>
    <p:sldId id="365" r:id="rId7"/>
    <p:sldId id="368" r:id="rId8"/>
    <p:sldId id="369" r:id="rId9"/>
    <p:sldId id="370" r:id="rId10"/>
    <p:sldId id="366" r:id="rId11"/>
    <p:sldId id="373" r:id="rId12"/>
    <p:sldId id="25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E946F99-DAB3-7516-D2C0-10BEA4B99EB9}" name="Song Sujeong" initials="SS" userId="9a46a10f6f1c1e83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ebyeol Yu" initials="SY" lastIdx="1" clrIdx="0">
    <p:extLst>
      <p:ext uri="{19B8F6BF-5375-455C-9EA6-DF929625EA0E}">
        <p15:presenceInfo xmlns:p15="http://schemas.microsoft.com/office/powerpoint/2012/main" userId="98481ea3cdcca7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9"/>
    <a:srgbClr val="F8F8F8"/>
    <a:srgbClr val="FEFDFC"/>
    <a:srgbClr val="FFFDFB"/>
    <a:srgbClr val="F7F7F7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242134-CAAD-427F-475E-74224E0CD3C4}" v="3653" dt="2022-03-28T09:11:15.9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8" autoAdjust="0"/>
    <p:restoredTop sz="70069" autoAdjust="0"/>
  </p:normalViewPr>
  <p:slideViewPr>
    <p:cSldViewPr snapToGrid="0" showGuides="1">
      <p:cViewPr>
        <p:scale>
          <a:sx n="75" d="100"/>
          <a:sy n="75" d="100"/>
        </p:scale>
        <p:origin x="1908" y="216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Sheet1!$B$72</c:f>
              <c:strCache>
                <c:ptCount val="1"/>
                <c:pt idx="0">
                  <c:v>Average validation loss: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Sheet1!$B$73:$B$75</c:f>
              <c:numCache>
                <c:formatCode>General</c:formatCode>
                <c:ptCount val="3"/>
                <c:pt idx="0">
                  <c:v>0.12197027000000001</c:v>
                </c:pt>
                <c:pt idx="1">
                  <c:v>7.16754E-2</c:v>
                </c:pt>
                <c:pt idx="2">
                  <c:v>4.0924799999999997E-2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B23-4BBE-A268-5D71A5DFD1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01047512"/>
        <c:axId val="701052104"/>
      </c:lineChart>
      <c:lineChart>
        <c:grouping val="standard"/>
        <c:varyColors val="0"/>
        <c:ser>
          <c:idx val="1"/>
          <c:order val="1"/>
          <c:tx>
            <c:strRef>
              <c:f>Sheet1!$C$72</c:f>
              <c:strCache>
                <c:ptCount val="1"/>
                <c:pt idx="0">
                  <c:v>Average validation accuracy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Sheet1!$C$73:$C$75</c:f>
              <c:numCache>
                <c:formatCode>General</c:formatCode>
                <c:ptCount val="3"/>
                <c:pt idx="0">
                  <c:v>0.96586068000000003</c:v>
                </c:pt>
                <c:pt idx="1">
                  <c:v>0.98176036</c:v>
                </c:pt>
                <c:pt idx="2">
                  <c:v>0.99063018999999997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B23-4BBE-A268-5D71A5DFD1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08198848"/>
        <c:axId val="708201472"/>
      </c:lineChart>
      <c:catAx>
        <c:axId val="70104751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01052104"/>
        <c:crosses val="autoZero"/>
        <c:auto val="1"/>
        <c:lblAlgn val="ctr"/>
        <c:lblOffset val="100"/>
        <c:noMultiLvlLbl val="0"/>
      </c:catAx>
      <c:valAx>
        <c:axId val="7010521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01047512"/>
        <c:crosses val="autoZero"/>
        <c:crossBetween val="between"/>
      </c:valAx>
      <c:valAx>
        <c:axId val="708201472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08198848"/>
        <c:crosses val="max"/>
        <c:crossBetween val="between"/>
      </c:valAx>
      <c:catAx>
        <c:axId val="708198848"/>
        <c:scaling>
          <c:orientation val="minMax"/>
        </c:scaling>
        <c:delete val="1"/>
        <c:axPos val="b"/>
        <c:majorTickMark val="out"/>
        <c:minorTickMark val="none"/>
        <c:tickLblPos val="nextTo"/>
        <c:crossAx val="70820147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2A7FA-2D13-4FBE-BD9F-170CAF0E0D50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A2B7BD-46E2-435D-BE90-7B2207993A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906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kulms.korea.ac.kr/webapps/blackboard/execute/courseMain?course_id=_377667_1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신경망 응용수업 첫번째 프로젝트로 </a:t>
            </a:r>
            <a:r>
              <a:rPr lang="en-US" altLang="ko-KR" dirty="0"/>
              <a:t>code similarity estimation</a:t>
            </a:r>
            <a:r>
              <a:rPr lang="ko-KR" altLang="en-US" dirty="0"/>
              <a:t>을 골랐습니다</a:t>
            </a:r>
            <a:r>
              <a:rPr lang="en-US" altLang="ko-KR" dirty="0"/>
              <a:t>.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Hello, I chose the project which name is code similarity estimation  as the first project of the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hlinkClick r:id="rId3" tooltip="222R [서울-대학원]신경망응용및실습(영강)(APPLICATIONS AND PRACTICE IN NEURAL NETWORKS(English))-00분반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APPLICATIONS AND PRACTICE IN NEURAL NETWORKS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70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Here is the result.</a:t>
            </a:r>
          </a:p>
          <a:p>
            <a:r>
              <a:rPr lang="en-US" altLang="ko-KR" dirty="0"/>
              <a:t>Epoch is 3</a:t>
            </a:r>
          </a:p>
          <a:p>
            <a:r>
              <a:rPr lang="en-US" altLang="ko-KR" dirty="0"/>
              <a:t>We can find average loss goes down</a:t>
            </a:r>
            <a:r>
              <a:rPr lang="ko-KR" altLang="en-US" dirty="0"/>
              <a:t> </a:t>
            </a:r>
            <a:r>
              <a:rPr lang="en-US" altLang="ko-KR" dirty="0"/>
              <a:t>and average accuracy goes up.</a:t>
            </a:r>
          </a:p>
          <a:p>
            <a:r>
              <a:rPr lang="en-US" altLang="ko-KR" dirty="0"/>
              <a:t>Total computation time is about 3 hours. My computer is normal computer withRTX2070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9516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Here is the conclusion.</a:t>
            </a:r>
          </a:p>
          <a:p>
            <a:r>
              <a:rPr lang="en-US" altLang="ko-KR" dirty="0"/>
              <a:t>I added new preprocessing method and </a:t>
            </a:r>
            <a:r>
              <a:rPr lang="en-US" altLang="ko-KR" dirty="0" err="1"/>
              <a:t>codenete</a:t>
            </a:r>
            <a:r>
              <a:rPr lang="en-US" altLang="ko-KR" dirty="0"/>
              <a:t> dataset for pretraining.</a:t>
            </a:r>
          </a:p>
          <a:p>
            <a:r>
              <a:rPr lang="en-US" altLang="ko-KR" dirty="0"/>
              <a:t>In the previous basic model, learning </a:t>
            </a:r>
            <a:r>
              <a:rPr lang="en-US" altLang="ko-KR" dirty="0" err="1"/>
              <a:t>itme</a:t>
            </a:r>
            <a:r>
              <a:rPr lang="en-US" altLang="ko-KR" dirty="0"/>
              <a:t> is 50minute. And test accuracy is 89%</a:t>
            </a:r>
          </a:p>
          <a:p>
            <a:r>
              <a:rPr lang="en-US" altLang="ko-KR" dirty="0"/>
              <a:t>In our model, </a:t>
            </a:r>
            <a:r>
              <a:rPr lang="en-US" altLang="ko-KR" dirty="0" err="1"/>
              <a:t>eventhough</a:t>
            </a:r>
            <a:r>
              <a:rPr lang="en-US" altLang="ko-KR" dirty="0"/>
              <a:t> time is 3 times but test accuracy is 96%</a:t>
            </a:r>
          </a:p>
          <a:p>
            <a:r>
              <a:rPr lang="en-US" altLang="ko-KR" dirty="0"/>
              <a:t>7% up in the test accuracy.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749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thanks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434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We will proceed with the order of project description basic model New model conclusion.</a:t>
            </a:r>
          </a:p>
          <a:p>
            <a:endParaRPr lang="en-US" altLang="ko-KR" dirty="0"/>
          </a:p>
          <a:p>
            <a:r>
              <a:rPr lang="ko-KR" altLang="en-US" dirty="0"/>
              <a:t>순서는 </a:t>
            </a:r>
            <a:r>
              <a:rPr lang="en-US" altLang="ko-KR" dirty="0"/>
              <a:t>project description basic model New model conclusion</a:t>
            </a:r>
            <a:r>
              <a:rPr lang="ko-KR" altLang="en-US" dirty="0"/>
              <a:t>의 순서로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358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프로젝트의 목표는 두개의 코드가 유사한 코드인지 아닌지를 예측하는 과제입니다</a:t>
            </a:r>
            <a:r>
              <a:rPr lang="en-US" altLang="ko-KR" dirty="0"/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The goal of the project is to predict whether the two codes are similar or not.</a:t>
            </a:r>
          </a:p>
          <a:p>
            <a:endParaRPr lang="en-US" altLang="ko-KR" dirty="0"/>
          </a:p>
          <a:p>
            <a:r>
              <a:rPr lang="ko-KR" altLang="en-US" dirty="0"/>
              <a:t>해당 프로젝트가 필요한 이유는 다음과 같습니다</a:t>
            </a:r>
            <a:r>
              <a:rPr lang="en-US" altLang="ko-KR" dirty="0"/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The following reasons are required for this project:</a:t>
            </a:r>
          </a:p>
          <a:p>
            <a:endParaRPr lang="en-US" altLang="ko-KR" dirty="0"/>
          </a:p>
          <a:p>
            <a:r>
              <a:rPr lang="ko-KR" altLang="en-US" dirty="0"/>
              <a:t>먼저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sz="1200" dirty="0"/>
              <a:t>Lack of software engineers compared to an increase in demand </a:t>
            </a:r>
          </a:p>
          <a:p>
            <a:r>
              <a:rPr lang="ko-KR" altLang="en-US" sz="1200" dirty="0"/>
              <a:t>두번째는</a:t>
            </a:r>
            <a:r>
              <a:rPr lang="en-US" altLang="ko-KR" sz="1200" dirty="0"/>
              <a:t>, It is essential to have an automated way of analyzing, developing, and maintaining</a:t>
            </a:r>
            <a:endParaRPr lang="ko-KR" altLang="en-US" sz="12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  <a:p>
            <a:endParaRPr lang="en-US" altLang="ko-KR" dirty="0"/>
          </a:p>
          <a:p>
            <a:r>
              <a:rPr lang="ko-KR" altLang="en-US" dirty="0"/>
              <a:t>다음은 해당 프로젝트에 사용되는 데이터를 알아보겠습니다</a:t>
            </a:r>
            <a:r>
              <a:rPr lang="en-US" altLang="ko-KR" dirty="0"/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Next, let's look at the data used for the project.</a:t>
            </a:r>
          </a:p>
          <a:p>
            <a:endParaRPr lang="en-US" altLang="ko-KR" dirty="0"/>
          </a:p>
          <a:p>
            <a:r>
              <a:rPr lang="ko-KR" altLang="en-US" sz="1200" dirty="0"/>
              <a:t>먼저 </a:t>
            </a:r>
            <a:r>
              <a:rPr lang="en-US" altLang="ko-KR" sz="1200" dirty="0"/>
              <a:t>code </a:t>
            </a:r>
            <a:r>
              <a:rPr lang="ko-KR" altLang="en-US" sz="1200" dirty="0"/>
              <a:t>폴더에는</a:t>
            </a:r>
            <a:r>
              <a:rPr lang="en-US" altLang="ko-KR" sz="1200" dirty="0"/>
              <a:t> </a:t>
            </a:r>
            <a:r>
              <a:rPr lang="ko-KR" altLang="en-US" sz="1200" dirty="0"/>
              <a:t>학습을 위한 </a:t>
            </a:r>
            <a:r>
              <a:rPr lang="en-US" altLang="ko-KR" sz="1200" dirty="0"/>
              <a:t>300</a:t>
            </a:r>
            <a:r>
              <a:rPr lang="ko-KR" altLang="en-US" sz="1200" dirty="0"/>
              <a:t>개의 </a:t>
            </a:r>
            <a:r>
              <a:rPr lang="en-US" altLang="ko-KR" sz="1200" dirty="0"/>
              <a:t>problems</a:t>
            </a:r>
            <a:r>
              <a:rPr lang="ko-KR" altLang="en-US" sz="1200" dirty="0"/>
              <a:t>이 있습니다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Each 150 solution codes for 1 problem </a:t>
            </a:r>
          </a:p>
          <a:p>
            <a:r>
              <a:rPr lang="ko-KR" altLang="en-US" sz="1200" dirty="0"/>
              <a:t>두개의 코드가 매칭되게 되며</a:t>
            </a:r>
            <a:r>
              <a:rPr lang="en-US" altLang="ko-KR" sz="1200" dirty="0"/>
              <a:t>, similar columns</a:t>
            </a:r>
            <a:r>
              <a:rPr lang="ko-KR" altLang="en-US" sz="1200" dirty="0"/>
              <a:t>은 두 코드가 유사한지 아닌지를 나타냅니다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In similar column, 0 represents different problems and 1 represents the same problem </a:t>
            </a:r>
          </a:p>
          <a:p>
            <a:r>
              <a:rPr lang="en-US" altLang="ko-KR" sz="1200" dirty="0"/>
              <a:t>Our purpose is predict 179700(179 thousand 700) </a:t>
            </a:r>
            <a:r>
              <a:rPr lang="en-US" altLang="ko-KR" sz="1200" dirty="0" err="1"/>
              <a:t>paris</a:t>
            </a:r>
            <a:r>
              <a:rPr lang="en-US" altLang="ko-KR" sz="1200" dirty="0"/>
              <a:t> </a:t>
            </a:r>
            <a:r>
              <a:rPr lang="en-US" altLang="ko-KR" sz="1200" dirty="0" err="1"/>
              <a:t>wheater</a:t>
            </a:r>
            <a:r>
              <a:rPr lang="en-US" altLang="ko-KR" sz="1200" dirty="0"/>
              <a:t> they are similar or not.</a:t>
            </a:r>
          </a:p>
          <a:p>
            <a:endParaRPr lang="en-US" altLang="ko-KR" sz="1200" dirty="0"/>
          </a:p>
          <a:p>
            <a:r>
              <a:rPr lang="en-US" altLang="ko-KR" sz="1200" dirty="0"/>
              <a:t>sample_train.csv (file) : 17,970 pairs of extracted in solution codes of provided 300 problems </a:t>
            </a:r>
          </a:p>
          <a:p>
            <a:r>
              <a:rPr lang="en-US" altLang="ko-KR" sz="1200" dirty="0"/>
              <a:t>sample_submission.csv (file) : Sample form for submission </a:t>
            </a:r>
          </a:p>
          <a:p>
            <a:r>
              <a:rPr lang="en-US" altLang="ko-KR" sz="1200" dirty="0"/>
              <a:t>test.csv (file) : 179,700 pairs of extracted in solution codes of other 300 problems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673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Basic model is BERT </a:t>
            </a:r>
          </a:p>
          <a:p>
            <a:r>
              <a:rPr lang="en-US" altLang="ko-KR" dirty="0"/>
              <a:t>BERT is encoder of Transformer</a:t>
            </a:r>
          </a:p>
          <a:p>
            <a:r>
              <a:rPr lang="en-US" altLang="ko-KR" dirty="0"/>
              <a:t>And as you </a:t>
            </a:r>
            <a:r>
              <a:rPr lang="en-US" altLang="ko-KR" dirty="0" err="1"/>
              <a:t>knwo</a:t>
            </a:r>
            <a:r>
              <a:rPr lang="en-US" altLang="ko-KR" dirty="0"/>
              <a:t>, Transformer encoder has 12 or 24 layers</a:t>
            </a:r>
          </a:p>
          <a:p>
            <a:r>
              <a:rPr lang="en-US" altLang="ko-KR" dirty="0"/>
              <a:t>Bert uses Word embedding with context.</a:t>
            </a:r>
          </a:p>
          <a:p>
            <a:endParaRPr lang="en-US" altLang="ko-KR" dirty="0"/>
          </a:p>
          <a:p>
            <a:r>
              <a:rPr lang="en-US" altLang="ko-KR" dirty="0"/>
              <a:t>In Pre-training of BERT ,  It Uses massive data without labels.</a:t>
            </a:r>
          </a:p>
          <a:p>
            <a:r>
              <a:rPr lang="en-US" altLang="ko-KR" dirty="0"/>
              <a:t>First, It uses Masked language model (MLM) and Next sentence prediction (NSP) </a:t>
            </a:r>
          </a:p>
          <a:p>
            <a:endParaRPr lang="en-US" altLang="ko-KR" dirty="0"/>
          </a:p>
          <a:p>
            <a:r>
              <a:rPr lang="en-US" altLang="ko-KR" dirty="0"/>
              <a:t>In Fine-tuning of BERT, It uses additional tasks with labels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373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 this task, We use pretrained </a:t>
            </a:r>
            <a:r>
              <a:rPr lang="en-US" altLang="ko-KR" dirty="0" err="1"/>
              <a:t>bert</a:t>
            </a:r>
            <a:r>
              <a:rPr lang="en-US" altLang="ko-KR" dirty="0"/>
              <a:t> model which is </a:t>
            </a:r>
            <a:r>
              <a:rPr lang="en-US" altLang="ko-KR" dirty="0" err="1"/>
              <a:t>praph</a:t>
            </a:r>
            <a:r>
              <a:rPr lang="en-US" altLang="ko-KR" dirty="0"/>
              <a:t> </a:t>
            </a:r>
            <a:r>
              <a:rPr lang="en-US" altLang="ko-KR" dirty="0" err="1"/>
              <a:t>codebert</a:t>
            </a:r>
            <a:endParaRPr lang="en-US" altLang="ko-KR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1200" b="0" i="0" dirty="0" err="1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GraphCodeBERT</a:t>
            </a:r>
            <a:r>
              <a:rPr lang="en-US" altLang="ko-KR" sz="1200" b="0" i="0" dirty="0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 is a graph-based pre-trained model based on the Transformer architecture for programming language, which also considers data-flow information along with code sequences.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1200" b="0" i="0" dirty="0" err="1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GraphCodeBERT</a:t>
            </a:r>
            <a:r>
              <a:rPr lang="en-US" altLang="ko-KR" sz="1200" b="0" i="0" dirty="0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 consists of 12 layers, 768 dimensional hidden states, and 12 attention heads. The maximum sequence length for the model is 512.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1200" b="0" i="0" dirty="0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The model is trained on the </a:t>
            </a:r>
            <a:r>
              <a:rPr lang="en-US" altLang="ko-KR" sz="1200" b="0" i="0" dirty="0" err="1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CodeSearchNet</a:t>
            </a:r>
            <a:r>
              <a:rPr lang="en-US" altLang="ko-KR" sz="1200" b="0" i="0" dirty="0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 dataset, which includes 2.3M functions with document pairs for six programming languages.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843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From now, I am going to tell the our model</a:t>
            </a:r>
          </a:p>
          <a:p>
            <a:r>
              <a:rPr lang="en-US" altLang="ko-KR" dirty="0"/>
              <a:t>I added new preprocessing method</a:t>
            </a:r>
          </a:p>
          <a:p>
            <a:r>
              <a:rPr lang="en-US" altLang="ko-KR" dirty="0"/>
              <a:t>In the previous base model, it uses  ---</a:t>
            </a:r>
          </a:p>
          <a:p>
            <a:r>
              <a:rPr lang="en-US" altLang="ko-KR" dirty="0"/>
              <a:t>In our model, I added 6 things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1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Here are the examples of preprocessing</a:t>
            </a:r>
          </a:p>
          <a:p>
            <a:r>
              <a:rPr lang="en-US" altLang="ko-KR" dirty="0"/>
              <a:t>You can see the difference between codes.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13135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Here is the other sample</a:t>
            </a:r>
          </a:p>
          <a:p>
            <a:r>
              <a:rPr lang="en-US" altLang="ko-KR" dirty="0"/>
              <a:t>You can find the length is </a:t>
            </a:r>
            <a:r>
              <a:rPr lang="en-US" altLang="ko-KR" dirty="0" err="1"/>
              <a:t>shortere</a:t>
            </a:r>
            <a:r>
              <a:rPr lang="en-US" altLang="ko-KR" dirty="0"/>
              <a:t> than before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263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/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The other method that I used is adding pretrained dataset.</a:t>
            </a:r>
          </a:p>
          <a:p>
            <a:pPr algn="l" fontAlgn="base"/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I found </a:t>
            </a:r>
            <a:r>
              <a:rPr lang="en-US" altLang="ko-KR" b="0" i="0" dirty="0" err="1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codenet</a:t>
            </a:r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 dataset.</a:t>
            </a:r>
          </a:p>
          <a:p>
            <a:pPr algn="l" fontAlgn="base"/>
            <a:endParaRPr lang="en-US" altLang="ko-KR" b="0" i="0" dirty="0">
              <a:solidFill>
                <a:srgbClr val="161616"/>
              </a:solidFill>
              <a:effectLst/>
              <a:latin typeface="IBM Plex Sans" panose="020B0604020202020204" pitchFamily="34" charset="0"/>
            </a:endParaRPr>
          </a:p>
          <a:p>
            <a:pPr algn="l" fontAlgn="base"/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Project </a:t>
            </a:r>
            <a:r>
              <a:rPr lang="en-US" altLang="ko-KR" b="0" i="0" dirty="0" err="1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CodeNet</a:t>
            </a:r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 is a large-scale dataset with approximately 14 million code samples, each of which is an intended solution to one of 4000 coding problems. </a:t>
            </a:r>
          </a:p>
          <a:p>
            <a:pPr algn="l" fontAlgn="base"/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The code samples are written in over 50 programming languages (although the dominant languages are C++, C, Python, and Java) and they are annotated with a rich set of information, such as its code size, memory footprint, </a:t>
            </a:r>
            <a:r>
              <a:rPr lang="en-US" altLang="ko-KR" b="0" i="0" dirty="0" err="1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cpu</a:t>
            </a:r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 run time, and status, which indicates acceptance or error types. </a:t>
            </a:r>
          </a:p>
          <a:p>
            <a:pPr algn="l" fontAlgn="base"/>
            <a:endParaRPr lang="en-US" altLang="ko-KR" b="0" i="0" dirty="0">
              <a:solidFill>
                <a:srgbClr val="161616"/>
              </a:solidFill>
              <a:effectLst/>
              <a:latin typeface="IBM Plex Sans" panose="020B0604020202020204" pitchFamily="34" charset="0"/>
            </a:endParaRPr>
          </a:p>
          <a:p>
            <a:pPr algn="l" fontAlgn="base"/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The rich annotation of Project </a:t>
            </a:r>
            <a:r>
              <a:rPr lang="en-US" altLang="ko-KR" b="0" i="0" dirty="0" err="1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CodeNet</a:t>
            </a:r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 enables research in code search, code completion, code-code translation, and a myriad of other use cases. </a:t>
            </a:r>
          </a:p>
          <a:p>
            <a:pPr algn="l" fontAlgn="base"/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I downloaded python </a:t>
            </a:r>
            <a:r>
              <a:rPr lang="en-US" altLang="ko-KR" b="0" i="0" dirty="0" err="1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benchma</a:t>
            </a:r>
            <a:r>
              <a:rPr lang="ko-KR" altLang="en-US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가 </a:t>
            </a:r>
            <a:r>
              <a:rPr lang="en-US" altLang="ko-KR" b="0" i="0" dirty="0">
                <a:solidFill>
                  <a:srgbClr val="161616"/>
                </a:solidFill>
                <a:effectLst/>
                <a:latin typeface="IBM Plex Sans" panose="020B0604020202020204" pitchFamily="34" charset="0"/>
              </a:rPr>
              <a:t>dataset which is 165MB.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385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6691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028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hyperlink" Target="https://kulms.korea.ac.kr/webapps/blackboard/execute/courseMain?course_id=_377667_1" TargetMode="Externa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010065" y="2432413"/>
            <a:ext cx="61718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/>
              <a:t>Code Similarity Estimation</a:t>
            </a:r>
            <a:endParaRPr lang="ko-KR" altLang="en-US" sz="4000" b="1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51247" y="5407223"/>
            <a:ext cx="18830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2021010192</a:t>
            </a:r>
          </a:p>
          <a:p>
            <a:pPr algn="ctr"/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Kim Jae </a:t>
            </a:r>
            <a:r>
              <a:rPr lang="en-US" altLang="ko-KR" sz="1400" dirty="0" err="1">
                <a:solidFill>
                  <a:schemeClr val="accent1">
                    <a:lumMod val="75000"/>
                  </a:schemeClr>
                </a:solidFill>
              </a:rPr>
              <a:t>Kyoung</a:t>
            </a:r>
            <a:endParaRPr lang="en-US" altLang="ko-KR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5654950" y="1659089"/>
            <a:ext cx="834472" cy="230238"/>
            <a:chOff x="5435701" y="1021996"/>
            <a:chExt cx="834472" cy="230238"/>
          </a:xfrm>
        </p:grpSpPr>
        <p:sp>
          <p:nvSpPr>
            <p:cNvPr id="18" name="포인트가 5개인 별 17"/>
            <p:cNvSpPr/>
            <p:nvPr/>
          </p:nvSpPr>
          <p:spPr>
            <a:xfrm>
              <a:off x="5435701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포인트가 5개인 별 18"/>
            <p:cNvSpPr/>
            <p:nvPr/>
          </p:nvSpPr>
          <p:spPr>
            <a:xfrm>
              <a:off x="5737818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포인트가 5개인 별 19"/>
            <p:cNvSpPr/>
            <p:nvPr/>
          </p:nvSpPr>
          <p:spPr>
            <a:xfrm>
              <a:off x="6039935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69260" y="266697"/>
            <a:ext cx="5593519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2022-2 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hlinkClick r:id="rId5" tooltip="222R [서울-대학원]신경망응용및실습(영강)(APPLICATIONS AND PRACTICE IN NEURAL NETWORKS(English))-00분반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APPLICATIONS AND PRACTICE IN NEURAL NETWORKS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 </a:t>
            </a:r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7579105F-BE39-046D-0AF6-8801202E14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504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25"/>
    </mc:Choice>
    <mc:Fallback>
      <p:transition spd="slow" advTm="10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04 Conclusion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904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Result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21178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Code(folder)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72A862-B989-CA53-2D95-E1EFB5DA9C9B}"/>
              </a:ext>
            </a:extLst>
          </p:cNvPr>
          <p:cNvSpPr txBox="1"/>
          <p:nvPr/>
        </p:nvSpPr>
        <p:spPr>
          <a:xfrm>
            <a:off x="1131460" y="2102783"/>
            <a:ext cx="325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//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363A5C-2AAB-8B75-4720-51F642E861E9}"/>
              </a:ext>
            </a:extLst>
          </p:cNvPr>
          <p:cNvSpPr txBox="1"/>
          <p:nvPr/>
        </p:nvSpPr>
        <p:spPr>
          <a:xfrm>
            <a:off x="503268" y="4034945"/>
            <a:ext cx="12859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test.csv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E5AF95-11D7-C303-02EC-B309C2DA4281}"/>
              </a:ext>
            </a:extLst>
          </p:cNvPr>
          <p:cNvSpPr txBox="1"/>
          <p:nvPr/>
        </p:nvSpPr>
        <p:spPr>
          <a:xfrm>
            <a:off x="1131460" y="4685095"/>
            <a:ext cx="325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..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591D1EF-75DC-C72A-B447-CB9985AE0C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410" y="1111967"/>
            <a:ext cx="3793903" cy="5646020"/>
          </a:xfrm>
          <a:prstGeom prst="rect">
            <a:avLst/>
          </a:prstGeom>
        </p:spPr>
      </p:pic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626868FF-8277-09BA-5D00-1892FC95C927}"/>
              </a:ext>
            </a:extLst>
          </p:cNvPr>
          <p:cNvGraphicFramePr>
            <a:graphicFrameLocks/>
          </p:cNvGraphicFramePr>
          <p:nvPr/>
        </p:nvGraphicFramePr>
        <p:xfrm>
          <a:off x="4779258" y="2042936"/>
          <a:ext cx="7042131" cy="3733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6E63A871-58E9-BFD2-B83A-770CD1F6EF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507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39"/>
    </mc:Choice>
    <mc:Fallback>
      <p:transition spd="slow" advTm="42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04 Conclusion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5199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Conclusion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418807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Performance comparison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72A862-B989-CA53-2D95-E1EFB5DA9C9B}"/>
              </a:ext>
            </a:extLst>
          </p:cNvPr>
          <p:cNvSpPr txBox="1"/>
          <p:nvPr/>
        </p:nvSpPr>
        <p:spPr>
          <a:xfrm>
            <a:off x="953448" y="2549471"/>
            <a:ext cx="42232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▪Basic model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Learning time: 50m 57s </a:t>
            </a:r>
          </a:p>
          <a:p>
            <a:r>
              <a:rPr lang="en-US" altLang="ko-KR" sz="2000" dirty="0"/>
              <a:t>➢ Validation accuracy: 95.49% </a:t>
            </a:r>
          </a:p>
          <a:p>
            <a:r>
              <a:rPr lang="en-US" altLang="ko-KR" sz="2000" dirty="0"/>
              <a:t>➢ Test (no label) accuracy: 89.23%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1725C4-2FA3-53F4-A3C3-693B68DE94ED}"/>
              </a:ext>
            </a:extLst>
          </p:cNvPr>
          <p:cNvSpPr txBox="1"/>
          <p:nvPr/>
        </p:nvSpPr>
        <p:spPr>
          <a:xfrm>
            <a:off x="7176206" y="2549471"/>
            <a:ext cx="42232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▪Our model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Learning time: 160m 37s </a:t>
            </a:r>
          </a:p>
          <a:p>
            <a:r>
              <a:rPr lang="en-US" altLang="ko-KR" sz="2000" dirty="0"/>
              <a:t>➢ Validation accuracy: 98.41% </a:t>
            </a:r>
          </a:p>
          <a:p>
            <a:r>
              <a:rPr lang="en-US" altLang="ko-KR" sz="2000" dirty="0"/>
              <a:t>➢ Test (no label) accuracy: 96.18%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화살표: 톱니 모양의 오른쪽 7">
            <a:extLst>
              <a:ext uri="{FF2B5EF4-FFF2-40B4-BE49-F238E27FC236}">
                <a16:creationId xmlns:a16="http://schemas.microsoft.com/office/drawing/2014/main" id="{048E6DFC-A4C5-851E-4C91-3311659C9FF6}"/>
              </a:ext>
            </a:extLst>
          </p:cNvPr>
          <p:cNvSpPr/>
          <p:nvPr/>
        </p:nvSpPr>
        <p:spPr>
          <a:xfrm>
            <a:off x="5109310" y="2976240"/>
            <a:ext cx="1905972" cy="469900"/>
          </a:xfrm>
          <a:prstGeom prst="notched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00014-C361-163B-B2DF-0A953F7D3358}"/>
              </a:ext>
            </a:extLst>
          </p:cNvPr>
          <p:cNvSpPr txBox="1"/>
          <p:nvPr/>
        </p:nvSpPr>
        <p:spPr>
          <a:xfrm>
            <a:off x="3422650" y="4273626"/>
            <a:ext cx="5670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/>
              <a:t>Validation accuracy </a:t>
            </a:r>
            <a:r>
              <a:rPr lang="en-US" altLang="ko-KR" sz="3000" dirty="0">
                <a:solidFill>
                  <a:srgbClr val="FF0000"/>
                </a:solidFill>
              </a:rPr>
              <a:t>2.92% up</a:t>
            </a:r>
            <a:endParaRPr lang="ko-KR" altLang="en-US" sz="30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D2F714-A3D3-5C9F-EED6-A2A8949C7A8F}"/>
              </a:ext>
            </a:extLst>
          </p:cNvPr>
          <p:cNvSpPr txBox="1"/>
          <p:nvPr/>
        </p:nvSpPr>
        <p:spPr>
          <a:xfrm>
            <a:off x="3422650" y="4951341"/>
            <a:ext cx="5670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/>
              <a:t>Test accuracy </a:t>
            </a:r>
            <a:r>
              <a:rPr lang="en-US" altLang="ko-KR" sz="3000" dirty="0">
                <a:solidFill>
                  <a:srgbClr val="FF0000"/>
                </a:solidFill>
              </a:rPr>
              <a:t>6.95% up</a:t>
            </a:r>
            <a:endParaRPr lang="ko-KR" altLang="en-US" sz="3000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D4D66-AC1E-4CBD-C62D-78B7D3847927}"/>
              </a:ext>
            </a:extLst>
          </p:cNvPr>
          <p:cNvSpPr txBox="1"/>
          <p:nvPr/>
        </p:nvSpPr>
        <p:spPr>
          <a:xfrm>
            <a:off x="979060" y="1950383"/>
            <a:ext cx="100245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spc="-150" dirty="0">
                <a:solidFill>
                  <a:srgbClr val="FF0000"/>
                </a:solidFill>
                <a:latin typeface="+mj-ea"/>
                <a:ea typeface="+mj-ea"/>
              </a:rPr>
              <a:t>Before</a:t>
            </a:r>
            <a:endParaRPr lang="ko-KR" altLang="en-US" sz="2500" spc="-15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5F0F61-2FF4-2515-7AD2-2738395B669A}"/>
              </a:ext>
            </a:extLst>
          </p:cNvPr>
          <p:cNvSpPr txBox="1"/>
          <p:nvPr/>
        </p:nvSpPr>
        <p:spPr>
          <a:xfrm>
            <a:off x="7246855" y="1950383"/>
            <a:ext cx="8006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spc="-150" dirty="0">
                <a:solidFill>
                  <a:srgbClr val="FF0000"/>
                </a:solidFill>
                <a:latin typeface="+mj-ea"/>
                <a:ea typeface="+mj-ea"/>
              </a:rPr>
              <a:t>After</a:t>
            </a:r>
            <a:endParaRPr lang="ko-KR" altLang="en-US" sz="2500" spc="-15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812909-2791-8B37-CD64-09564930D344}"/>
              </a:ext>
            </a:extLst>
          </p:cNvPr>
          <p:cNvSpPr txBox="1"/>
          <p:nvPr/>
        </p:nvSpPr>
        <p:spPr>
          <a:xfrm>
            <a:off x="4572332" y="2403958"/>
            <a:ext cx="6356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+ New preprocessing method</a:t>
            </a:r>
          </a:p>
          <a:p>
            <a:r>
              <a:rPr lang="en-US" altLang="ko-KR" sz="1400" dirty="0">
                <a:solidFill>
                  <a:srgbClr val="FF0000"/>
                </a:solidFill>
              </a:rPr>
              <a:t>+ </a:t>
            </a:r>
            <a:r>
              <a:rPr lang="en-US" altLang="ko-KR" sz="1400" dirty="0" err="1">
                <a:solidFill>
                  <a:srgbClr val="FF0000"/>
                </a:solidFill>
              </a:rPr>
              <a:t>CodeNet</a:t>
            </a:r>
            <a:r>
              <a:rPr lang="en-US" altLang="ko-KR" sz="1400" dirty="0">
                <a:solidFill>
                  <a:srgbClr val="FF0000"/>
                </a:solidFill>
              </a:rPr>
              <a:t> dataset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pic>
        <p:nvPicPr>
          <p:cNvPr id="30" name="오디오 29">
            <a:hlinkClick r:id="" action="ppaction://media"/>
            <a:extLst>
              <a:ext uri="{FF2B5EF4-FFF2-40B4-BE49-F238E27FC236}">
                <a16:creationId xmlns:a16="http://schemas.microsoft.com/office/drawing/2014/main" id="{B78EE4C5-97BF-796D-797E-ABD38B0705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46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107"/>
    </mc:Choice>
    <mc:Fallback>
      <p:transition spd="slow" advTm="59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5032796" y="4479852"/>
            <a:ext cx="2097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>
                    <a:lumMod val="75000"/>
                  </a:schemeClr>
                </a:solidFill>
              </a:rPr>
              <a:t>Thank you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4" t="7721" r="14157" b="19442"/>
          <a:stretch/>
        </p:blipFill>
        <p:spPr>
          <a:xfrm>
            <a:off x="5265040" y="1946886"/>
            <a:ext cx="1661920" cy="1962719"/>
          </a:xfrm>
          <a:prstGeom prst="rect">
            <a:avLst/>
          </a:prstGeom>
          <a:effectLst>
            <a:outerShdw dist="254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FC877CEF-AD9F-5FEE-61B1-D144D54D1A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58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3"/>
    </mc:Choice>
    <mc:Fallback>
      <p:transition spd="slow" advTm="4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3999557" y="551966"/>
            <a:ext cx="2482356" cy="5189113"/>
            <a:chOff x="1338737" y="476560"/>
            <a:chExt cx="2482356" cy="5189113"/>
          </a:xfrm>
        </p:grpSpPr>
        <p:sp>
          <p:nvSpPr>
            <p:cNvPr id="18" name="TextBox 17"/>
            <p:cNvSpPr txBox="1"/>
            <p:nvPr/>
          </p:nvSpPr>
          <p:spPr>
            <a:xfrm>
              <a:off x="1338737" y="476560"/>
              <a:ext cx="566181" cy="518911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>
                <a:lnSpc>
                  <a:spcPct val="360000"/>
                </a:lnSpc>
              </a:pPr>
              <a:r>
                <a:rPr lang="en-US" altLang="ko-KR" sz="2300" b="1" spc="300" dirty="0">
                  <a:solidFill>
                    <a:schemeClr val="bg1"/>
                  </a:solidFill>
                </a:rPr>
                <a:t>01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300" b="1" dirty="0">
                  <a:solidFill>
                    <a:schemeClr val="bg1"/>
                  </a:solidFill>
                </a:rPr>
                <a:t>02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300" b="1" dirty="0">
                  <a:solidFill>
                    <a:schemeClr val="bg1"/>
                  </a:solidFill>
                </a:rPr>
                <a:t>03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300" b="1" dirty="0">
                  <a:solidFill>
                    <a:schemeClr val="bg1"/>
                  </a:solidFill>
                </a:rPr>
                <a:t>04</a:t>
              </a:r>
              <a:endParaRPr lang="ko-KR" altLang="en-US" sz="23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49518" y="1342024"/>
              <a:ext cx="1771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latin typeface="+mj-ea"/>
                  <a:ea typeface="+mj-ea"/>
                </a:rPr>
                <a:t>Project description</a:t>
              </a:r>
              <a:endParaRPr lang="ko-KR" altLang="en-US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049518" y="2610843"/>
              <a:ext cx="1242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latin typeface="+mj-ea"/>
                  <a:ea typeface="+mj-ea"/>
                </a:rPr>
                <a:t>Basic Model</a:t>
              </a:r>
              <a:endParaRPr lang="ko-KR" altLang="en-US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49518" y="3978428"/>
              <a:ext cx="1223412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latin typeface="+mj-ea"/>
                  <a:ea typeface="+mj-ea"/>
                </a:rPr>
                <a:t>New model</a:t>
              </a:r>
              <a:endParaRPr lang="ko-KR" altLang="en-US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049518" y="5138031"/>
              <a:ext cx="1133644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ea typeface="+mn-lt"/>
                  <a:cs typeface="+mn-lt"/>
                </a:rPr>
                <a:t>Conclusion</a:t>
              </a:r>
              <a:endParaRPr lang="ko-KR" altLang="en-US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32" name="그룹 31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6" name="오각형 35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7" name="직선 연결선 36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그룹 32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34" name="그림 33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5" name="그림 34"/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9" name="TextBox 38"/>
          <p:cNvSpPr txBox="1"/>
          <p:nvPr/>
        </p:nvSpPr>
        <p:spPr>
          <a:xfrm>
            <a:off x="817846" y="1227831"/>
            <a:ext cx="1803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accent2"/>
                </a:solidFill>
              </a:rPr>
              <a:t>CONTENTS</a:t>
            </a:r>
            <a:endParaRPr lang="ko-KR" altLang="en-US" sz="2400" b="1" dirty="0">
              <a:solidFill>
                <a:schemeClr val="accent2"/>
              </a:solidFill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803633" y="1102690"/>
            <a:ext cx="1857882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680E840C-5353-A455-3466-6010BA61B7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90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86"/>
    </mc:Choice>
    <mc:Fallback>
      <p:transition spd="slow" advTm="12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092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 </a:t>
            </a:r>
            <a:r>
              <a:rPr lang="en-US" altLang="ko-KR" spc="-150" dirty="0">
                <a:latin typeface="+mj-ea"/>
                <a:ea typeface="+mj-ea"/>
              </a:rPr>
              <a:t>Project description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36187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Goal &amp; Necessity &amp; Dataset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57AB916-49C2-49DB-A269-CB1608068537}"/>
              </a:ext>
            </a:extLst>
          </p:cNvPr>
          <p:cNvSpPr txBox="1"/>
          <p:nvPr/>
        </p:nvSpPr>
        <p:spPr>
          <a:xfrm>
            <a:off x="503268" y="2599045"/>
            <a:ext cx="16482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Necessity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89736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Goal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72A862-B989-CA53-2D95-E1EFB5DA9C9B}"/>
              </a:ext>
            </a:extLst>
          </p:cNvPr>
          <p:cNvSpPr txBox="1"/>
          <p:nvPr/>
        </p:nvSpPr>
        <p:spPr>
          <a:xfrm>
            <a:off x="1131460" y="2102783"/>
            <a:ext cx="3424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Estimating code similarity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0D1C78-D4F7-65E0-35D2-AF5D93D0F77C}"/>
              </a:ext>
            </a:extLst>
          </p:cNvPr>
          <p:cNvSpPr txBox="1"/>
          <p:nvPr/>
        </p:nvSpPr>
        <p:spPr>
          <a:xfrm>
            <a:off x="1131460" y="3240051"/>
            <a:ext cx="98427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➢ Lack of software engineers compared to an increase in demand </a:t>
            </a:r>
          </a:p>
          <a:p>
            <a:r>
              <a:rPr lang="en-US" altLang="ko-KR" sz="2000" dirty="0"/>
              <a:t>➢ It is essential to have an automated way of analyzing, developing, and maintaining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363A5C-2AAB-8B75-4720-51F642E861E9}"/>
              </a:ext>
            </a:extLst>
          </p:cNvPr>
          <p:cNvSpPr txBox="1"/>
          <p:nvPr/>
        </p:nvSpPr>
        <p:spPr>
          <a:xfrm>
            <a:off x="503268" y="4034945"/>
            <a:ext cx="13644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Dataset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E5AF95-11D7-C303-02EC-B309C2DA4281}"/>
              </a:ext>
            </a:extLst>
          </p:cNvPr>
          <p:cNvSpPr txBox="1"/>
          <p:nvPr/>
        </p:nvSpPr>
        <p:spPr>
          <a:xfrm>
            <a:off x="1131460" y="4685095"/>
            <a:ext cx="1104821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➢ code (folder) : 300 problems for training – Each 150 solution codes for 1 problem </a:t>
            </a:r>
          </a:p>
          <a:p>
            <a:r>
              <a:rPr lang="en-US" altLang="ko-KR" sz="2000" dirty="0"/>
              <a:t>                            code 1: python code 1 , code 2: python code 2 </a:t>
            </a:r>
          </a:p>
          <a:p>
            <a:r>
              <a:rPr lang="en-US" altLang="ko-KR" sz="2000" dirty="0"/>
              <a:t>		  similar: 0 for different problems and 1 for the same problem </a:t>
            </a:r>
          </a:p>
          <a:p>
            <a:r>
              <a:rPr lang="en-US" altLang="ko-KR" sz="2000" dirty="0"/>
              <a:t>➢ sample_train.csv (file) : 17,970 pairs of extracted in solution codes of provided 300 problems </a:t>
            </a:r>
          </a:p>
          <a:p>
            <a:r>
              <a:rPr lang="en-US" altLang="ko-KR" sz="2000" dirty="0"/>
              <a:t>➢ sample_submission.csv (file) : Sample form for submission </a:t>
            </a:r>
          </a:p>
          <a:p>
            <a:r>
              <a:rPr lang="en-US" altLang="ko-KR" sz="2000" dirty="0"/>
              <a:t>➢ test.csv (file) : 179,700 pairs of extracted in solution codes of other 300 problems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DEC0C94F-80AE-1575-F614-FBE7CA9F86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19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704"/>
    </mc:Choice>
    <mc:Fallback>
      <p:transition spd="slow" advTm="1117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Basic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788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BERT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0E5AF95-11D7-C303-02EC-B309C2DA4281}"/>
              </a:ext>
            </a:extLst>
          </p:cNvPr>
          <p:cNvSpPr txBox="1"/>
          <p:nvPr/>
        </p:nvSpPr>
        <p:spPr>
          <a:xfrm>
            <a:off x="1131460" y="4685095"/>
            <a:ext cx="107817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dirty="0"/>
              <a:t>Pre-training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Using massive data without labels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Masked language model (MLM) » Text random masking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Next sentence prediction (NSP) » Train with randomly concatenated sentences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dirty="0"/>
              <a:t>Fine-tuning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Using additional tasks with labels – Single text classification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ex) emotion classification – Tagging – Question answering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660BBA8-01DD-59D5-997C-B824857AF7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8405" y="1425056"/>
            <a:ext cx="6774485" cy="30628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54D73A5-6B29-8A75-C7E0-022BB253E9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22602" y="1299410"/>
            <a:ext cx="3750512" cy="3999623"/>
          </a:xfrm>
          <a:prstGeom prst="rect">
            <a:avLst/>
          </a:prstGeom>
        </p:spPr>
      </p:pic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0D00DEA7-244D-9233-E3F3-74EC86B6B3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76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461"/>
    </mc:Choice>
    <mc:Fallback>
      <p:transition spd="slow" advTm="52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Basic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20377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 err="1">
                <a:latin typeface="Noto Sans CJK KR Thin" panose="020B0200000000000000" pitchFamily="34" charset="-127"/>
                <a:ea typeface="Noto Sans CJK KR Thin" panose="020B0200000000000000" pitchFamily="34" charset="-127"/>
                <a:cs typeface="Arial" panose="020B0604020202020204" pitchFamily="34" charset="0"/>
              </a:rPr>
              <a:t>Graphcodebert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31460" y="2102783"/>
            <a:ext cx="1054165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2000" b="0" i="0" dirty="0" err="1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GraphCodeBERT</a:t>
            </a:r>
            <a:r>
              <a:rPr lang="en-US" altLang="ko-KR" sz="2000" b="0" i="0" dirty="0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 is a graph-based pre-trained model based on the Transformer architecture for programming language, which also considers data-flow information along with code sequences.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2000" b="0" i="0" dirty="0" err="1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GraphCodeBERT</a:t>
            </a:r>
            <a:r>
              <a:rPr lang="en-US" altLang="ko-KR" sz="2000" b="0" i="0" dirty="0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 consists of 12 layers, 768 dimensional hidden states, and 12 attention heads. The maximum sequence length for the model is 512.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ko-KR" sz="2000" b="0" i="0" dirty="0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The model is trained on the </a:t>
            </a:r>
            <a:r>
              <a:rPr lang="en-US" altLang="ko-KR" sz="2000" b="0" i="0" dirty="0" err="1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CodeSearchNet</a:t>
            </a:r>
            <a:r>
              <a:rPr lang="en-US" altLang="ko-KR" sz="2000" b="0" i="0" dirty="0">
                <a:solidFill>
                  <a:srgbClr val="4B5563"/>
                </a:solidFill>
                <a:effectLst/>
                <a:latin typeface="Source Sans Pro" panose="020B0503030403020204" pitchFamily="34" charset="0"/>
              </a:rPr>
              <a:t> dataset, which includes 2.3M functions with document pairs for six programming languages.</a:t>
            </a: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57AB916-49C2-49DB-A269-CB1608068537}"/>
              </a:ext>
            </a:extLst>
          </p:cNvPr>
          <p:cNvSpPr txBox="1"/>
          <p:nvPr/>
        </p:nvSpPr>
        <p:spPr>
          <a:xfrm>
            <a:off x="503268" y="1380061"/>
            <a:ext cx="537698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Using pre-trained </a:t>
            </a:r>
            <a:r>
              <a:rPr lang="en-US" altLang="ko-KR" sz="3000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graphcodebert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5084264-EAC9-6006-644B-43D5A55B5E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0242" y="4698154"/>
            <a:ext cx="9705975" cy="1495425"/>
          </a:xfrm>
          <a:prstGeom prst="rect">
            <a:avLst/>
          </a:prstGeom>
        </p:spPr>
      </p:pic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9FF6CB08-2D8A-864D-D331-4D40771A72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77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31"/>
    </mc:Choice>
    <mc:Fallback>
      <p:transition spd="slow" advTm="56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 </a:t>
            </a:r>
            <a:r>
              <a:rPr lang="en-US" altLang="ko-KR" spc="-150" dirty="0">
                <a:latin typeface="+mj-ea"/>
                <a:ea typeface="+mj-ea"/>
              </a:rPr>
              <a:t>New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3601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New preprocessing method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437619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Preprocessing comparison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72A862-B989-CA53-2D95-E1EFB5DA9C9B}"/>
              </a:ext>
            </a:extLst>
          </p:cNvPr>
          <p:cNvSpPr txBox="1"/>
          <p:nvPr/>
        </p:nvSpPr>
        <p:spPr>
          <a:xfrm>
            <a:off x="979060" y="2102783"/>
            <a:ext cx="100245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spc="-150" dirty="0">
                <a:solidFill>
                  <a:srgbClr val="FF0000"/>
                </a:solidFill>
                <a:latin typeface="+mj-ea"/>
                <a:ea typeface="+mj-ea"/>
              </a:rPr>
              <a:t>Before</a:t>
            </a:r>
            <a:endParaRPr lang="ko-KR" altLang="en-US" sz="2500" spc="-15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093399-0514-B793-CBE2-873AEF69D31B}"/>
              </a:ext>
            </a:extLst>
          </p:cNvPr>
          <p:cNvSpPr txBox="1"/>
          <p:nvPr/>
        </p:nvSpPr>
        <p:spPr>
          <a:xfrm>
            <a:off x="6675597" y="2102783"/>
            <a:ext cx="8006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spc="-150" dirty="0">
                <a:solidFill>
                  <a:srgbClr val="FF0000"/>
                </a:solidFill>
                <a:latin typeface="+mj-ea"/>
                <a:ea typeface="+mj-ea"/>
              </a:rPr>
              <a:t>After</a:t>
            </a:r>
            <a:endParaRPr lang="ko-KR" altLang="en-US" sz="2500" spc="-15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910943-5715-92CB-4AB1-4841B5A290F7}"/>
              </a:ext>
            </a:extLst>
          </p:cNvPr>
          <p:cNvSpPr txBox="1"/>
          <p:nvPr/>
        </p:nvSpPr>
        <p:spPr>
          <a:xfrm>
            <a:off x="801048" y="2695602"/>
            <a:ext cx="395973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▪Basic model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Delete \t \n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Delete http, https, java scripts </a:t>
            </a:r>
          </a:p>
          <a:p>
            <a:r>
              <a:rPr lang="en-US" altLang="ko-KR" sz="2000" dirty="0"/>
              <a:t>➢ Delete number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856E0B-3FC7-EC41-D49E-FB56E78DAB78}"/>
              </a:ext>
            </a:extLst>
          </p:cNvPr>
          <p:cNvSpPr txBox="1"/>
          <p:nvPr/>
        </p:nvSpPr>
        <p:spPr>
          <a:xfrm>
            <a:off x="6452548" y="2695602"/>
            <a:ext cx="5646097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▪Our model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Delete \t \n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Delete http, https, java scripts </a:t>
            </a:r>
          </a:p>
          <a:p>
            <a:r>
              <a:rPr lang="en-US" altLang="ko-KR" sz="2000" dirty="0"/>
              <a:t>➢ Delete number</a:t>
            </a:r>
            <a:endParaRPr lang="en-US" altLang="ko-KR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+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Delete between annotation terms(#)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Strip </a:t>
            </a:r>
            <a:r>
              <a:rPr lang="en-US" altLang="ko-KR" sz="2000" dirty="0" err="1"/>
              <a:t>rightspaces</a:t>
            </a: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Remove duplicate newlines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Convert python2 code to python3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Remove imports and if __name__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Replace all types of spaces to a single space</a:t>
            </a:r>
          </a:p>
          <a:p>
            <a:endParaRPr lang="en-US" altLang="ko-KR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  <a:p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화살표: 톱니 모양의 오른쪽 8">
            <a:extLst>
              <a:ext uri="{FF2B5EF4-FFF2-40B4-BE49-F238E27FC236}">
                <a16:creationId xmlns:a16="http://schemas.microsoft.com/office/drawing/2014/main" id="{BE712E29-618A-D6F6-2FF5-CA2C7F0E6A75}"/>
              </a:ext>
            </a:extLst>
          </p:cNvPr>
          <p:cNvSpPr/>
          <p:nvPr/>
        </p:nvSpPr>
        <p:spPr>
          <a:xfrm>
            <a:off x="4956910" y="3122371"/>
            <a:ext cx="1333500" cy="469900"/>
          </a:xfrm>
          <a:prstGeom prst="notched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D8F8314C-CB79-816E-5C1D-9DF0BAD581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566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57"/>
    </mc:Choice>
    <mc:Fallback>
      <p:transition spd="slow" advTm="72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 New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870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Preprocessing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64061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Comparison of preprocessing : sample1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E4DD19D-DC85-0775-A963-ADB22BCA18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3852" y="2380445"/>
            <a:ext cx="9064295" cy="3121479"/>
          </a:xfrm>
          <a:prstGeom prst="rect">
            <a:avLst/>
          </a:prstGeom>
        </p:spPr>
      </p:pic>
      <p:pic>
        <p:nvPicPr>
          <p:cNvPr id="30" name="오디오 29">
            <a:hlinkClick r:id="" action="ppaction://media"/>
            <a:extLst>
              <a:ext uri="{FF2B5EF4-FFF2-40B4-BE49-F238E27FC236}">
                <a16:creationId xmlns:a16="http://schemas.microsoft.com/office/drawing/2014/main" id="{0AD5F61A-FE50-8458-430F-99205BC61F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87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63"/>
    </mc:Choice>
    <mc:Fallback>
      <p:transition spd="slow" advTm="19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 New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870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Preprocessing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64061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Comparison of preprocessing : sample2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85502D3-BA70-61C0-9DB4-A1F8FF492A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1083" y="2430636"/>
            <a:ext cx="7762875" cy="3486150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E22C8D79-D04B-6A5F-4B9C-298B3E95FA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154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24"/>
    </mc:Choice>
    <mc:Fallback>
      <p:transition spd="slow" advTm="15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 New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962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Using </a:t>
            </a:r>
            <a:r>
              <a:rPr lang="en-US" altLang="ko-KR" sz="2400" spc="-150" dirty="0" err="1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codenet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348204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Add </a:t>
            </a:r>
            <a:r>
              <a:rPr lang="en-US" altLang="ko-KR" sz="3000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codenet</a:t>
            </a:r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 dataset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69AEDDB-8D73-90BA-FC37-20F6AC3117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1178" y="2054358"/>
            <a:ext cx="10951936" cy="10040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C176E2-E85F-25F4-7C2E-7C8B128BCC3E}"/>
              </a:ext>
            </a:extLst>
          </p:cNvPr>
          <p:cNvSpPr txBox="1"/>
          <p:nvPr/>
        </p:nvSpPr>
        <p:spPr>
          <a:xfrm>
            <a:off x="880959" y="3059668"/>
            <a:ext cx="83812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</a:rPr>
              <a:t>https://developer.ibm.com/exchanges/data/all/project-codenet/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1BCD19B-76D2-A0F9-83CA-44C3633E99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178" y="3429000"/>
            <a:ext cx="5968768" cy="3242493"/>
          </a:xfrm>
          <a:prstGeom prst="rect">
            <a:avLst/>
          </a:prstGeom>
        </p:spPr>
      </p:pic>
      <p:pic>
        <p:nvPicPr>
          <p:cNvPr id="31" name="오디오 30">
            <a:hlinkClick r:id="" action="ppaction://media"/>
            <a:extLst>
              <a:ext uri="{FF2B5EF4-FFF2-40B4-BE49-F238E27FC236}">
                <a16:creationId xmlns:a16="http://schemas.microsoft.com/office/drawing/2014/main" id="{D69DE931-E207-5850-3291-A84A9DA97F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845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201"/>
    </mc:Choice>
    <mc:Fallback>
      <p:transition spd="slow" advTm="64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오늘의PPT색상테마046_상큼오렌지">
      <a:dk1>
        <a:srgbClr val="3A3838"/>
      </a:dk1>
      <a:lt1>
        <a:srgbClr val="FFFFFF"/>
      </a:lt1>
      <a:dk2>
        <a:srgbClr val="8A8686"/>
      </a:dk2>
      <a:lt2>
        <a:srgbClr val="F2F2F2"/>
      </a:lt2>
      <a:accent1>
        <a:srgbClr val="DC6721"/>
      </a:accent1>
      <a:accent2>
        <a:srgbClr val="F8B03A"/>
      </a:accent2>
      <a:accent3>
        <a:srgbClr val="FFD37C"/>
      </a:accent3>
      <a:accent4>
        <a:srgbClr val="FBE4C2"/>
      </a:accent4>
      <a:accent5>
        <a:srgbClr val="F6CAE2"/>
      </a:accent5>
      <a:accent6>
        <a:srgbClr val="FF77C2"/>
      </a:accent6>
      <a:hlink>
        <a:srgbClr val="2B2929"/>
      </a:hlink>
      <a:folHlink>
        <a:srgbClr val="2B2929"/>
      </a:folHlink>
    </a:clrScheme>
    <a:fontScheme name="사용자 지정 2">
      <a:majorFont>
        <a:latin typeface="Arial"/>
        <a:ea typeface="나눔바른고딕"/>
        <a:cs typeface=""/>
      </a:majorFont>
      <a:minorFont>
        <a:latin typeface="Arial"/>
        <a:ea typeface="나눔바른고딕 Ul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4472</TotalTime>
  <Words>1228</Words>
  <Application>Microsoft Office PowerPoint</Application>
  <PresentationFormat>와이드스크린</PresentationFormat>
  <Paragraphs>176</Paragraphs>
  <Slides>12</Slides>
  <Notes>12</Notes>
  <HiddenSlides>0</HiddenSlides>
  <MMClips>12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noto</vt:lpstr>
      <vt:lpstr>Noto Sans CJK KR Thin</vt:lpstr>
      <vt:lpstr>나눔바른고딕</vt:lpstr>
      <vt:lpstr>맑은 고딕</vt:lpstr>
      <vt:lpstr>Arial</vt:lpstr>
      <vt:lpstr>IBM Plex Sans</vt:lpstr>
      <vt:lpstr>Source Sans Pro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Seungyong Choi</cp:lastModifiedBy>
  <cp:revision>716</cp:revision>
  <dcterms:created xsi:type="dcterms:W3CDTF">2015-04-14T11:49:33Z</dcterms:created>
  <dcterms:modified xsi:type="dcterms:W3CDTF">2022-11-07T20:32:15Z</dcterms:modified>
</cp:coreProperties>
</file>

<file path=docProps/thumbnail.jpeg>
</file>